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84" r:id="rId3"/>
    <p:sldId id="278" r:id="rId4"/>
    <p:sldId id="300" r:id="rId5"/>
    <p:sldId id="279" r:id="rId6"/>
    <p:sldId id="281" r:id="rId7"/>
    <p:sldId id="311" r:id="rId8"/>
    <p:sldId id="312" r:id="rId9"/>
    <p:sldId id="313" r:id="rId10"/>
    <p:sldId id="314" r:id="rId11"/>
    <p:sldId id="315" r:id="rId12"/>
    <p:sldId id="27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984577D-1CFC-4900-92B5-9A19E95BD427}">
          <p14:sldIdLst>
            <p14:sldId id="275"/>
            <p14:sldId id="284"/>
            <p14:sldId id="278"/>
            <p14:sldId id="300"/>
            <p14:sldId id="279"/>
            <p14:sldId id="281"/>
            <p14:sldId id="311"/>
            <p14:sldId id="312"/>
            <p14:sldId id="313"/>
            <p14:sldId id="314"/>
            <p14:sldId id="315"/>
            <p14:sldId id="27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878" y="7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C4D8-7267-481C-97FB-88531F8E7427}"/>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2045EB4-C8E9-4276-9892-A8BD1C24C1F3}"/>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E1952CF-CF54-495A-A737-C76F22C5330D}"/>
              </a:ext>
            </a:extLst>
          </p:cNvPr>
          <p:cNvSpPr>
            <a:spLocks noGrp="1"/>
          </p:cNvSpPr>
          <p:nvPr>
            <p:ph type="dt" sz="half" idx="10"/>
          </p:nvPr>
        </p:nvSpPr>
        <p:spPr/>
        <p:txBody>
          <a:bodyPr/>
          <a:lstStyle/>
          <a:p>
            <a:fld id="{FFA59539-6AA4-4B20-8277-ACCA791514EF}" type="datetimeFigureOut">
              <a:rPr lang="en-US" smtClean="0"/>
              <a:pPr/>
              <a:t>7/16/2024</a:t>
            </a:fld>
            <a:endParaRPr lang="en-US"/>
          </a:p>
        </p:txBody>
      </p:sp>
      <p:sp>
        <p:nvSpPr>
          <p:cNvPr id="5" name="Footer Placeholder 4">
            <a:extLst>
              <a:ext uri="{FF2B5EF4-FFF2-40B4-BE49-F238E27FC236}">
                <a16:creationId xmlns:a16="http://schemas.microsoft.com/office/drawing/2014/main" id="{DA2F82B9-480E-49D4-AFD3-A3BC21B8A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CFFCE-F9B6-482C-816E-091792F26E49}"/>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293971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024C-8551-48EC-85CB-36598BBE26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7669F4-208D-4BAB-82BE-F275945E2B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81D84-11A2-4845-9DEE-21A1FB2F7749}"/>
              </a:ext>
            </a:extLst>
          </p:cNvPr>
          <p:cNvSpPr>
            <a:spLocks noGrp="1"/>
          </p:cNvSpPr>
          <p:nvPr>
            <p:ph type="dt" sz="half" idx="10"/>
          </p:nvPr>
        </p:nvSpPr>
        <p:spPr/>
        <p:txBody>
          <a:bodyPr/>
          <a:lstStyle/>
          <a:p>
            <a:fld id="{FFA59539-6AA4-4B20-8277-ACCA791514EF}" type="datetimeFigureOut">
              <a:rPr lang="en-US" smtClean="0"/>
              <a:pPr/>
              <a:t>7/16/2024</a:t>
            </a:fld>
            <a:endParaRPr lang="en-US"/>
          </a:p>
        </p:txBody>
      </p:sp>
      <p:sp>
        <p:nvSpPr>
          <p:cNvPr id="5" name="Footer Placeholder 4">
            <a:extLst>
              <a:ext uri="{FF2B5EF4-FFF2-40B4-BE49-F238E27FC236}">
                <a16:creationId xmlns:a16="http://schemas.microsoft.com/office/drawing/2014/main" id="{82F461C0-7A06-45C8-A0F8-23FAD46F3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6CCC8-2ED3-42E3-8030-B0E9DF79659C}"/>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848293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05E5C2-3281-4A33-88C5-C97138BFAC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0B8C3E-19EC-4156-82C4-FA8E3ACF7D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8D120-4C33-4D5C-A088-1E77796376A1}"/>
              </a:ext>
            </a:extLst>
          </p:cNvPr>
          <p:cNvSpPr>
            <a:spLocks noGrp="1"/>
          </p:cNvSpPr>
          <p:nvPr>
            <p:ph type="dt" sz="half" idx="10"/>
          </p:nvPr>
        </p:nvSpPr>
        <p:spPr/>
        <p:txBody>
          <a:bodyPr/>
          <a:lstStyle/>
          <a:p>
            <a:fld id="{FFA59539-6AA4-4B20-8277-ACCA791514EF}" type="datetimeFigureOut">
              <a:rPr lang="en-US" smtClean="0"/>
              <a:pPr/>
              <a:t>7/16/2024</a:t>
            </a:fld>
            <a:endParaRPr lang="en-US"/>
          </a:p>
        </p:txBody>
      </p:sp>
      <p:sp>
        <p:nvSpPr>
          <p:cNvPr id="5" name="Footer Placeholder 4">
            <a:extLst>
              <a:ext uri="{FF2B5EF4-FFF2-40B4-BE49-F238E27FC236}">
                <a16:creationId xmlns:a16="http://schemas.microsoft.com/office/drawing/2014/main" id="{B418C907-51F8-4CCC-8671-CA5B649EB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80B0B-A14D-4BA5-A718-F6E7ADBC49C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362461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7FC0-FF7C-4F6B-A842-ECAEDD7558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CF3BD4-EEBC-444E-88DB-259F6F33A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C2BFAAB-6BAC-4D88-8AF7-FC846BF0456E}"/>
              </a:ext>
            </a:extLst>
          </p:cNvPr>
          <p:cNvSpPr>
            <a:spLocks noGrp="1"/>
          </p:cNvSpPr>
          <p:nvPr>
            <p:ph type="dt" sz="half" idx="10"/>
          </p:nvPr>
        </p:nvSpPr>
        <p:spPr/>
        <p:txBody>
          <a:bodyPr/>
          <a:lstStyle/>
          <a:p>
            <a:fld id="{FFA59539-6AA4-4B20-8277-ACCA791514EF}" type="datetimeFigureOut">
              <a:rPr lang="en-US" smtClean="0"/>
              <a:pPr/>
              <a:t>7/16/2024</a:t>
            </a:fld>
            <a:endParaRPr lang="en-US"/>
          </a:p>
        </p:txBody>
      </p:sp>
      <p:sp>
        <p:nvSpPr>
          <p:cNvPr id="5" name="Footer Placeholder 4">
            <a:extLst>
              <a:ext uri="{FF2B5EF4-FFF2-40B4-BE49-F238E27FC236}">
                <a16:creationId xmlns:a16="http://schemas.microsoft.com/office/drawing/2014/main" id="{546DD7F4-E6AC-4CB6-B687-556E6DB5B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A703C-113A-46CC-AC65-292EB067D46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514042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E7A4B-0F44-4E42-939A-CDE6C4A492D0}"/>
              </a:ext>
            </a:extLst>
          </p:cNvPr>
          <p:cNvSpPr>
            <a:spLocks noGrp="1"/>
          </p:cNvSpPr>
          <p:nvPr>
            <p:ph type="title"/>
          </p:nvPr>
        </p:nvSpPr>
        <p:spPr>
          <a:xfrm>
            <a:off x="4902440" y="307011"/>
            <a:ext cx="6787025" cy="2986087"/>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3B6593-CC60-4C4A-B097-A7D3799BD55C}"/>
              </a:ext>
            </a:extLst>
          </p:cNvPr>
          <p:cNvSpPr>
            <a:spLocks noGrp="1"/>
          </p:cNvSpPr>
          <p:nvPr>
            <p:ph type="body" idx="1"/>
          </p:nvPr>
        </p:nvSpPr>
        <p:spPr>
          <a:xfrm>
            <a:off x="4902440" y="3883454"/>
            <a:ext cx="6787025" cy="792283"/>
          </a:xfrm>
        </p:spPr>
        <p:txBody>
          <a:bodyPr/>
          <a:lstStyle>
            <a:lvl1pPr marL="0" indent="0" algn="ctr">
              <a:buNone/>
              <a:defRPr sz="2400">
                <a:solidFill>
                  <a:schemeClr val="bg2">
                    <a:lumMod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0D56C689-8E98-4045-AAAC-AC66298D8CDB}"/>
              </a:ext>
            </a:extLst>
          </p:cNvPr>
          <p:cNvSpPr>
            <a:spLocks noGrp="1"/>
          </p:cNvSpPr>
          <p:nvPr>
            <p:ph type="dt" sz="half" idx="10"/>
          </p:nvPr>
        </p:nvSpPr>
        <p:spPr>
          <a:xfrm>
            <a:off x="5023411" y="5266097"/>
            <a:ext cx="1482526" cy="365125"/>
          </a:xfrm>
        </p:spPr>
        <p:txBody>
          <a:bodyPr/>
          <a:lstStyle/>
          <a:p>
            <a:fld id="{FFA59539-6AA4-4B20-8277-ACCA791514EF}" type="datetimeFigureOut">
              <a:rPr lang="en-US" smtClean="0"/>
              <a:pPr/>
              <a:t>7/16/2024</a:t>
            </a:fld>
            <a:endParaRPr lang="en-US"/>
          </a:p>
        </p:txBody>
      </p:sp>
      <p:sp>
        <p:nvSpPr>
          <p:cNvPr id="5" name="Footer Placeholder 4">
            <a:extLst>
              <a:ext uri="{FF2B5EF4-FFF2-40B4-BE49-F238E27FC236}">
                <a16:creationId xmlns:a16="http://schemas.microsoft.com/office/drawing/2014/main" id="{F3A7DCE6-A108-4CE1-BB08-97701D342A20}"/>
              </a:ext>
            </a:extLst>
          </p:cNvPr>
          <p:cNvSpPr>
            <a:spLocks noGrp="1"/>
          </p:cNvSpPr>
          <p:nvPr>
            <p:ph type="ftr" sz="quarter" idx="11"/>
          </p:nvPr>
        </p:nvSpPr>
        <p:spPr>
          <a:xfrm>
            <a:off x="7071167" y="5266096"/>
            <a:ext cx="2026534" cy="365125"/>
          </a:xfrm>
        </p:spPr>
        <p:txBody>
          <a:bodyPr/>
          <a:lstStyle/>
          <a:p>
            <a:endParaRPr lang="en-US" dirty="0"/>
          </a:p>
        </p:txBody>
      </p:sp>
      <p:sp>
        <p:nvSpPr>
          <p:cNvPr id="6" name="Slide Number Placeholder 5">
            <a:extLst>
              <a:ext uri="{FF2B5EF4-FFF2-40B4-BE49-F238E27FC236}">
                <a16:creationId xmlns:a16="http://schemas.microsoft.com/office/drawing/2014/main" id="{0428B96D-492C-4CC3-A033-5EA3A2F3CCEE}"/>
              </a:ext>
            </a:extLst>
          </p:cNvPr>
          <p:cNvSpPr>
            <a:spLocks noGrp="1"/>
          </p:cNvSpPr>
          <p:nvPr>
            <p:ph type="sldNum" sz="quarter" idx="12"/>
          </p:nvPr>
        </p:nvSpPr>
        <p:spPr>
          <a:xfrm>
            <a:off x="9662931" y="5266095"/>
            <a:ext cx="2026534" cy="365125"/>
          </a:xfrm>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21465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1157-304E-4446-9FA2-A0D0F7A509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B4CE9E-70A6-48AD-A24A-13D5743836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0BE2C5-1B89-4EE8-A540-906472A1FB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4BB858-CDD0-459B-8AA4-9272BD26A46B}"/>
              </a:ext>
            </a:extLst>
          </p:cNvPr>
          <p:cNvSpPr>
            <a:spLocks noGrp="1"/>
          </p:cNvSpPr>
          <p:nvPr>
            <p:ph type="dt" sz="half" idx="10"/>
          </p:nvPr>
        </p:nvSpPr>
        <p:spPr/>
        <p:txBody>
          <a:bodyPr/>
          <a:lstStyle/>
          <a:p>
            <a:fld id="{FFA59539-6AA4-4B20-8277-ACCA791514EF}" type="datetimeFigureOut">
              <a:rPr lang="en-US" smtClean="0"/>
              <a:pPr/>
              <a:t>7/16/2024</a:t>
            </a:fld>
            <a:endParaRPr lang="en-US"/>
          </a:p>
        </p:txBody>
      </p:sp>
      <p:sp>
        <p:nvSpPr>
          <p:cNvPr id="6" name="Footer Placeholder 5">
            <a:extLst>
              <a:ext uri="{FF2B5EF4-FFF2-40B4-BE49-F238E27FC236}">
                <a16:creationId xmlns:a16="http://schemas.microsoft.com/office/drawing/2014/main" id="{4DB7E86D-82BE-4E26-A9C3-95CC0F497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D830B-C931-46B1-8F17-16243BFDFA90}"/>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730577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ABEE-5ED7-4733-B755-CB96ADE7AA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1A0618-A658-46BD-AB6D-8208DA7FC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867DBE-C48C-42A1-94A3-9527A0944B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F27F4C-4D8F-4F03-9881-DADD3BC808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57925D-369F-411F-B885-734AB70D29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3643A2-98F3-42F1-9A82-FA5FFD7F88F9}"/>
              </a:ext>
            </a:extLst>
          </p:cNvPr>
          <p:cNvSpPr>
            <a:spLocks noGrp="1"/>
          </p:cNvSpPr>
          <p:nvPr>
            <p:ph type="dt" sz="half" idx="10"/>
          </p:nvPr>
        </p:nvSpPr>
        <p:spPr/>
        <p:txBody>
          <a:bodyPr/>
          <a:lstStyle/>
          <a:p>
            <a:fld id="{FFA59539-6AA4-4B20-8277-ACCA791514EF}" type="datetimeFigureOut">
              <a:rPr lang="en-US" smtClean="0"/>
              <a:pPr/>
              <a:t>7/16/2024</a:t>
            </a:fld>
            <a:endParaRPr lang="en-US"/>
          </a:p>
        </p:txBody>
      </p:sp>
      <p:sp>
        <p:nvSpPr>
          <p:cNvPr id="8" name="Footer Placeholder 7">
            <a:extLst>
              <a:ext uri="{FF2B5EF4-FFF2-40B4-BE49-F238E27FC236}">
                <a16:creationId xmlns:a16="http://schemas.microsoft.com/office/drawing/2014/main" id="{AC162CF4-4E17-4D39-8E8E-8949A9CD9E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DEEB83-1757-489A-8EE3-E5F48A357EBB}"/>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825987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50B1-6BD1-4645-81EE-9AC7858D85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7856AC-1564-422B-A261-A405B2217D42}"/>
              </a:ext>
            </a:extLst>
          </p:cNvPr>
          <p:cNvSpPr>
            <a:spLocks noGrp="1"/>
          </p:cNvSpPr>
          <p:nvPr>
            <p:ph type="dt" sz="half" idx="10"/>
          </p:nvPr>
        </p:nvSpPr>
        <p:spPr/>
        <p:txBody>
          <a:bodyPr/>
          <a:lstStyle/>
          <a:p>
            <a:fld id="{FFA59539-6AA4-4B20-8277-ACCA791514EF}" type="datetimeFigureOut">
              <a:rPr lang="en-US" smtClean="0"/>
              <a:pPr/>
              <a:t>7/16/2024</a:t>
            </a:fld>
            <a:endParaRPr lang="en-US"/>
          </a:p>
        </p:txBody>
      </p:sp>
      <p:sp>
        <p:nvSpPr>
          <p:cNvPr id="4" name="Footer Placeholder 3">
            <a:extLst>
              <a:ext uri="{FF2B5EF4-FFF2-40B4-BE49-F238E27FC236}">
                <a16:creationId xmlns:a16="http://schemas.microsoft.com/office/drawing/2014/main" id="{AA5EC8FB-F905-4A5D-AB53-12C1AADB93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C74DBB-D2BA-424E-A50D-E0D78897E9E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80188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992351-298C-4CA7-A9E3-56F637FA48B9}"/>
              </a:ext>
            </a:extLst>
          </p:cNvPr>
          <p:cNvSpPr>
            <a:spLocks noGrp="1"/>
          </p:cNvSpPr>
          <p:nvPr>
            <p:ph type="dt" sz="half" idx="10"/>
          </p:nvPr>
        </p:nvSpPr>
        <p:spPr/>
        <p:txBody>
          <a:bodyPr/>
          <a:lstStyle/>
          <a:p>
            <a:fld id="{FFA59539-6AA4-4B20-8277-ACCA791514EF}" type="datetimeFigureOut">
              <a:rPr lang="en-US" smtClean="0"/>
              <a:pPr/>
              <a:t>7/16/2024</a:t>
            </a:fld>
            <a:endParaRPr lang="en-US"/>
          </a:p>
        </p:txBody>
      </p:sp>
      <p:sp>
        <p:nvSpPr>
          <p:cNvPr id="3" name="Footer Placeholder 2">
            <a:extLst>
              <a:ext uri="{FF2B5EF4-FFF2-40B4-BE49-F238E27FC236}">
                <a16:creationId xmlns:a16="http://schemas.microsoft.com/office/drawing/2014/main" id="{13F81D90-C9C0-4B17-89C3-13DA3A9114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9E314D-FD1B-4975-AE16-9CDCC6342C3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83520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9E3F-372A-407D-B334-3FD277550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240B83-8870-4B46-9F59-5CC84DEFB0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CC3D7-7F10-42DA-8696-266C3AE69E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E5CF6-7F8D-4850-9864-97DA86EA78D4}"/>
              </a:ext>
            </a:extLst>
          </p:cNvPr>
          <p:cNvSpPr>
            <a:spLocks noGrp="1"/>
          </p:cNvSpPr>
          <p:nvPr>
            <p:ph type="dt" sz="half" idx="10"/>
          </p:nvPr>
        </p:nvSpPr>
        <p:spPr/>
        <p:txBody>
          <a:bodyPr/>
          <a:lstStyle/>
          <a:p>
            <a:fld id="{FFA59539-6AA4-4B20-8277-ACCA791514EF}" type="datetimeFigureOut">
              <a:rPr lang="en-US" smtClean="0"/>
              <a:pPr/>
              <a:t>7/16/2024</a:t>
            </a:fld>
            <a:endParaRPr lang="en-US"/>
          </a:p>
        </p:txBody>
      </p:sp>
      <p:sp>
        <p:nvSpPr>
          <p:cNvPr id="6" name="Footer Placeholder 5">
            <a:extLst>
              <a:ext uri="{FF2B5EF4-FFF2-40B4-BE49-F238E27FC236}">
                <a16:creationId xmlns:a16="http://schemas.microsoft.com/office/drawing/2014/main" id="{73646AFE-B880-46F5-B5C6-2DEC8AAFBB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75EDA-D7C7-4D5B-8ADA-2C4C0D169E46}"/>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49489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A279-B977-4A7C-87E5-62231D9463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C0D755-8571-44A5-AE1A-89C9201F5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F734A2E-AFFE-48A4-A1FD-8FC6BEE61F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5560A-540C-47FC-A6B0-665522069079}"/>
              </a:ext>
            </a:extLst>
          </p:cNvPr>
          <p:cNvSpPr>
            <a:spLocks noGrp="1"/>
          </p:cNvSpPr>
          <p:nvPr>
            <p:ph type="dt" sz="half" idx="10"/>
          </p:nvPr>
        </p:nvSpPr>
        <p:spPr/>
        <p:txBody>
          <a:bodyPr/>
          <a:lstStyle/>
          <a:p>
            <a:fld id="{FFA59539-6AA4-4B20-8277-ACCA791514EF}" type="datetimeFigureOut">
              <a:rPr lang="en-US" smtClean="0"/>
              <a:pPr/>
              <a:t>7/16/2024</a:t>
            </a:fld>
            <a:endParaRPr lang="en-US"/>
          </a:p>
        </p:txBody>
      </p:sp>
      <p:sp>
        <p:nvSpPr>
          <p:cNvPr id="6" name="Footer Placeholder 5">
            <a:extLst>
              <a:ext uri="{FF2B5EF4-FFF2-40B4-BE49-F238E27FC236}">
                <a16:creationId xmlns:a16="http://schemas.microsoft.com/office/drawing/2014/main" id="{949A1103-4151-4737-9D9F-ECB366AA7D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0B3C5-F017-4E10-86F3-4C24DEFA8BD4}"/>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958458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4EBDDA-E62D-4396-A585-79909DF65F1D}"/>
              </a:ext>
            </a:extLst>
          </p:cNvPr>
          <p:cNvSpPr>
            <a:spLocks noGrp="1"/>
          </p:cNvSpPr>
          <p:nvPr>
            <p:ph type="title"/>
          </p:nvPr>
        </p:nvSpPr>
        <p:spPr>
          <a:xfrm>
            <a:off x="838200" y="608924"/>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D21B46D-FE47-4863-91F5-8DF27DBA3FBD}"/>
              </a:ext>
            </a:extLst>
          </p:cNvPr>
          <p:cNvSpPr>
            <a:spLocks noGrp="1"/>
          </p:cNvSpPr>
          <p:nvPr>
            <p:ph type="body" idx="1"/>
          </p:nvPr>
        </p:nvSpPr>
        <p:spPr>
          <a:xfrm>
            <a:off x="838200" y="1971081"/>
            <a:ext cx="10515600" cy="42779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B7AB05-0A06-4E1C-9ABC-94BB04320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A59539-6AA4-4B20-8277-ACCA791514EF}" type="datetimeFigureOut">
              <a:rPr lang="en-US" smtClean="0"/>
              <a:pPr/>
              <a:t>7/16/2024</a:t>
            </a:fld>
            <a:endParaRPr lang="en-US"/>
          </a:p>
        </p:txBody>
      </p:sp>
      <p:sp>
        <p:nvSpPr>
          <p:cNvPr id="5" name="Footer Placeholder 4">
            <a:extLst>
              <a:ext uri="{FF2B5EF4-FFF2-40B4-BE49-F238E27FC236}">
                <a16:creationId xmlns:a16="http://schemas.microsoft.com/office/drawing/2014/main" id="{3443E9AF-D197-4E5B-86F0-EB12503E8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D37BCB-A864-4AA7-AA0C-5BBFBA97E9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2AFD5A-4082-4BE4-96FC-4C4C6076294A}" type="slidenum">
              <a:rPr lang="en-US" smtClean="0"/>
              <a:pPr/>
              <a:t>‹#›</a:t>
            </a:fld>
            <a:endParaRPr lang="en-US"/>
          </a:p>
        </p:txBody>
      </p:sp>
    </p:spTree>
    <p:extLst>
      <p:ext uri="{BB962C8B-B14F-4D97-AF65-F5344CB8AC3E}">
        <p14:creationId xmlns:p14="http://schemas.microsoft.com/office/powerpoint/2010/main" val="68298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accent6">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E126-A573-1D84-4218-09A477F5F66A}"/>
              </a:ext>
            </a:extLst>
          </p:cNvPr>
          <p:cNvSpPr>
            <a:spLocks noGrp="1"/>
          </p:cNvSpPr>
          <p:nvPr>
            <p:ph type="title"/>
          </p:nvPr>
        </p:nvSpPr>
        <p:spPr/>
        <p:txBody>
          <a:bodyPr/>
          <a:lstStyle/>
          <a:p>
            <a:r>
              <a:rPr lang="en-US" dirty="0"/>
              <a:t>GROUP I</a:t>
            </a:r>
          </a:p>
        </p:txBody>
      </p:sp>
      <p:sp>
        <p:nvSpPr>
          <p:cNvPr id="3" name="Text Placeholder 2">
            <a:extLst>
              <a:ext uri="{FF2B5EF4-FFF2-40B4-BE49-F238E27FC236}">
                <a16:creationId xmlns:a16="http://schemas.microsoft.com/office/drawing/2014/main" id="{9A868C0E-9B9D-9792-9819-CA023A37DA63}"/>
              </a:ext>
            </a:extLst>
          </p:cNvPr>
          <p:cNvSpPr>
            <a:spLocks noGrp="1"/>
          </p:cNvSpPr>
          <p:nvPr>
            <p:ph type="body" idx="1"/>
          </p:nvPr>
        </p:nvSpPr>
        <p:spPr/>
        <p:txBody>
          <a:bodyPr/>
          <a:lstStyle/>
          <a:p>
            <a:r>
              <a:rPr lang="en-US" dirty="0"/>
              <a:t>PROJECT PRESENTATION</a:t>
            </a:r>
          </a:p>
        </p:txBody>
      </p:sp>
    </p:spTree>
    <p:extLst>
      <p:ext uri="{BB962C8B-B14F-4D97-AF65-F5344CB8AC3E}">
        <p14:creationId xmlns:p14="http://schemas.microsoft.com/office/powerpoint/2010/main" val="3981058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608924"/>
            <a:ext cx="10515600" cy="1325563"/>
          </a:xfrm>
        </p:spPr>
        <p:txBody>
          <a:bodyPr>
            <a:normAutofit/>
          </a:bodyPr>
          <a:lstStyle/>
          <a:p>
            <a:pPr algn="ctr"/>
            <a:r>
              <a:rPr lang="en-US" dirty="0"/>
              <a:t>CONCLUSION</a:t>
            </a:r>
          </a:p>
        </p:txBody>
      </p:sp>
      <p:sp>
        <p:nvSpPr>
          <p:cNvPr id="3" name="Content Placeholder 2">
            <a:extLst>
              <a:ext uri="{FF2B5EF4-FFF2-40B4-BE49-F238E27FC236}">
                <a16:creationId xmlns:a16="http://schemas.microsoft.com/office/drawing/2014/main" id="{2042BB35-5444-B42D-552C-555FC5328D83}"/>
              </a:ext>
            </a:extLst>
          </p:cNvPr>
          <p:cNvSpPr>
            <a:spLocks noGrp="1"/>
          </p:cNvSpPr>
          <p:nvPr>
            <p:ph idx="1"/>
          </p:nvPr>
        </p:nvSpPr>
        <p:spPr>
          <a:xfrm>
            <a:off x="838200" y="1971081"/>
            <a:ext cx="10515600" cy="4277995"/>
          </a:xfrm>
        </p:spPr>
        <p:txBody>
          <a:bodyPr>
            <a:normAutofit/>
          </a:bodyPr>
          <a:lstStyle/>
          <a:p>
            <a:r>
              <a:rPr lang="en-US" sz="2000" dirty="0"/>
              <a:t>This work attempts to provide a visual solution for the sign language recognition problem. </a:t>
            </a:r>
          </a:p>
          <a:p>
            <a:r>
              <a:rPr lang="en-US" sz="2000" dirty="0"/>
              <a:t>A state-of-the-art methodology has been adapted to implement the solution using advanced tools like </a:t>
            </a:r>
            <a:r>
              <a:rPr lang="en-US" sz="2000" dirty="0" err="1"/>
              <a:t>MidiaPipe</a:t>
            </a:r>
            <a:r>
              <a:rPr lang="en-US" sz="2000" dirty="0"/>
              <a:t>.</a:t>
            </a:r>
          </a:p>
          <a:p>
            <a:r>
              <a:rPr lang="en-US" sz="2000" dirty="0"/>
              <a:t>The classification results claim that compared to other models in the literature, which require high computation power and longer training time, this approach of sign language recognition using the </a:t>
            </a:r>
            <a:r>
              <a:rPr lang="en-US" sz="2000" dirty="0" err="1"/>
              <a:t>MediaPipe</a:t>
            </a:r>
            <a:r>
              <a:rPr lang="en-US" sz="2000" dirty="0"/>
              <a:t> hand tracking solution is more effective and faster for classifying complex hand signs and gestures including alphabets.</a:t>
            </a:r>
          </a:p>
          <a:p>
            <a:r>
              <a:rPr lang="en-US" sz="2000" dirty="0"/>
              <a:t> Also, due to its lightweight characteristic, the model becomes more robust and can be implemented over various computing devices with different computing power without losing speed and accuracy. </a:t>
            </a:r>
          </a:p>
        </p:txBody>
      </p:sp>
    </p:spTree>
    <p:extLst>
      <p:ext uri="{BB962C8B-B14F-4D97-AF65-F5344CB8AC3E}">
        <p14:creationId xmlns:p14="http://schemas.microsoft.com/office/powerpoint/2010/main" val="3824055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608924"/>
            <a:ext cx="10515600" cy="1325563"/>
          </a:xfrm>
        </p:spPr>
        <p:txBody>
          <a:bodyPr>
            <a:normAutofit/>
          </a:bodyPr>
          <a:lstStyle/>
          <a:p>
            <a:pPr algn="ctr"/>
            <a:r>
              <a:rPr lang="en-US" dirty="0"/>
              <a:t>REFERENCES</a:t>
            </a:r>
          </a:p>
        </p:txBody>
      </p:sp>
      <p:sp>
        <p:nvSpPr>
          <p:cNvPr id="3" name="Content Placeholder 2">
            <a:extLst>
              <a:ext uri="{FF2B5EF4-FFF2-40B4-BE49-F238E27FC236}">
                <a16:creationId xmlns:a16="http://schemas.microsoft.com/office/drawing/2014/main" id="{2042BB35-5444-B42D-552C-555FC5328D83}"/>
              </a:ext>
            </a:extLst>
          </p:cNvPr>
          <p:cNvSpPr>
            <a:spLocks noGrp="1"/>
          </p:cNvSpPr>
          <p:nvPr>
            <p:ph idx="1"/>
          </p:nvPr>
        </p:nvSpPr>
        <p:spPr>
          <a:xfrm>
            <a:off x="838200" y="1858297"/>
            <a:ext cx="10515600" cy="4390779"/>
          </a:xfrm>
        </p:spPr>
        <p:txBody>
          <a:bodyPr>
            <a:normAutofit/>
          </a:bodyPr>
          <a:lstStyle/>
          <a:p>
            <a:r>
              <a:rPr lang="en-US" sz="2000" dirty="0"/>
              <a:t>Arpita </a:t>
            </a:r>
            <a:r>
              <a:rPr lang="en-US" sz="2000" dirty="0" err="1"/>
              <a:t>Haldera</a:t>
            </a:r>
            <a:r>
              <a:rPr lang="en-US" sz="2000" dirty="0"/>
              <a:t>, </a:t>
            </a:r>
            <a:r>
              <a:rPr lang="en-US" sz="2000" dirty="0" err="1"/>
              <a:t>Akshit</a:t>
            </a:r>
            <a:r>
              <a:rPr lang="en-US" sz="2000" dirty="0"/>
              <a:t> </a:t>
            </a:r>
            <a:r>
              <a:rPr lang="en-US" sz="2000" dirty="0" err="1"/>
              <a:t>Tayade</a:t>
            </a:r>
            <a:r>
              <a:rPr lang="en-US" sz="2000" dirty="0"/>
              <a:t> 2021. Real-time Vernacular Sign Language Recognition using </a:t>
            </a:r>
            <a:r>
              <a:rPr lang="en-US" sz="2000" dirty="0" err="1"/>
              <a:t>MediaPipe</a:t>
            </a:r>
            <a:r>
              <a:rPr lang="en-US" sz="2000" dirty="0"/>
              <a:t> and Machine Learning. https://www.researchgate.net/profile/AkshitTayade-2/publication/369945035_Realtime_Vernacular_Sign_Language_Recognition_using_MediaPipe_and_Machine_Learning/links/643605da20f25554da283357/Real-time-Vernacular-Sign-LanguageRecognition-using-MediaPipe-and-Machine-Learning.pdf</a:t>
            </a:r>
          </a:p>
          <a:p>
            <a:r>
              <a:rPr lang="en-US" sz="2000" dirty="0"/>
              <a:t>Murakami K, Taguchi H. 1991. Gesture recognition using recurrent neural networks. In: Proceedings of the ACM SIGCHI conference on Human factors in computing systems, pp 237–242. https://dl.acm.org/doi/pdf/10.1145/10884 4.10890 0</a:t>
            </a:r>
          </a:p>
          <a:p>
            <a:r>
              <a:rPr lang="en-US" sz="2000" dirty="0"/>
              <a:t> Wang RY, </a:t>
            </a:r>
            <a:r>
              <a:rPr lang="en-US" sz="2000" dirty="0" err="1"/>
              <a:t>Popović</a:t>
            </a:r>
            <a:r>
              <a:rPr lang="en-US" sz="2000" dirty="0"/>
              <a:t> J. 2009. Real-time hand-tracking with a color glove. ACM Trans Graph 28(3):63</a:t>
            </a:r>
          </a:p>
          <a:p>
            <a:r>
              <a:rPr lang="en-US" sz="2000" dirty="0"/>
              <a:t> R. Sharma, R. Khapra, N. Dahiya. June 2020. Sign Language Gesture Recognition, </a:t>
            </a:r>
          </a:p>
          <a:p>
            <a:r>
              <a:rPr lang="en-US" sz="2000" dirty="0"/>
              <a:t>pp.14-19</a:t>
            </a:r>
          </a:p>
          <a:p>
            <a:r>
              <a:rPr lang="en-US" sz="2000" dirty="0"/>
              <a:t>W. Liu, Y. Fan, Z. Li, Z. Zhang. Jan 2015. </a:t>
            </a:r>
            <a:r>
              <a:rPr lang="en-US" sz="2000" dirty="0" err="1"/>
              <a:t>Rgbd</a:t>
            </a:r>
            <a:r>
              <a:rPr lang="en-US" sz="2000" dirty="0"/>
              <a:t> video based human hand trajectory tracking and gesture recognition system in Mathematical Problems in Engineering</a:t>
            </a:r>
          </a:p>
          <a:p>
            <a:endParaRPr lang="en-US" sz="2000" dirty="0"/>
          </a:p>
        </p:txBody>
      </p:sp>
    </p:spTree>
    <p:extLst>
      <p:ext uri="{BB962C8B-B14F-4D97-AF65-F5344CB8AC3E}">
        <p14:creationId xmlns:p14="http://schemas.microsoft.com/office/powerpoint/2010/main" val="3382685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3BEAE-AE0C-A113-CB6C-C6597B310E81}"/>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572044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C40DF-901B-C930-FA20-808787835F72}"/>
              </a:ext>
            </a:extLst>
          </p:cNvPr>
          <p:cNvSpPr>
            <a:spLocks noGrp="1"/>
          </p:cNvSpPr>
          <p:nvPr>
            <p:ph type="title"/>
          </p:nvPr>
        </p:nvSpPr>
        <p:spPr/>
        <p:txBody>
          <a:bodyPr/>
          <a:lstStyle/>
          <a:p>
            <a:pPr algn="ctr"/>
            <a:r>
              <a:rPr lang="en-US" dirty="0"/>
              <a:t>GROUP MEMBERS</a:t>
            </a:r>
          </a:p>
        </p:txBody>
      </p:sp>
      <p:sp>
        <p:nvSpPr>
          <p:cNvPr id="3" name="Text Placeholder 2">
            <a:extLst>
              <a:ext uri="{FF2B5EF4-FFF2-40B4-BE49-F238E27FC236}">
                <a16:creationId xmlns:a16="http://schemas.microsoft.com/office/drawing/2014/main" id="{16BD9761-FFA8-1097-0F36-310B0B2782AA}"/>
              </a:ext>
            </a:extLst>
          </p:cNvPr>
          <p:cNvSpPr>
            <a:spLocks noGrp="1"/>
          </p:cNvSpPr>
          <p:nvPr>
            <p:ph type="body" idx="1"/>
          </p:nvPr>
        </p:nvSpPr>
        <p:spPr/>
        <p:txBody>
          <a:bodyPr>
            <a:normAutofit/>
          </a:bodyPr>
          <a:lstStyle/>
          <a:p>
            <a:r>
              <a:rPr lang="en-US" sz="4000" dirty="0"/>
              <a:t>NAME</a:t>
            </a:r>
          </a:p>
        </p:txBody>
      </p:sp>
      <p:sp>
        <p:nvSpPr>
          <p:cNvPr id="4" name="Content Placeholder 3">
            <a:extLst>
              <a:ext uri="{FF2B5EF4-FFF2-40B4-BE49-F238E27FC236}">
                <a16:creationId xmlns:a16="http://schemas.microsoft.com/office/drawing/2014/main" id="{7047558F-8625-6E7A-CC16-0E4E3AA0FB29}"/>
              </a:ext>
            </a:extLst>
          </p:cNvPr>
          <p:cNvSpPr>
            <a:spLocks noGrp="1"/>
          </p:cNvSpPr>
          <p:nvPr>
            <p:ph sz="half" idx="2"/>
          </p:nvPr>
        </p:nvSpPr>
        <p:spPr/>
        <p:txBody>
          <a:bodyPr>
            <a:normAutofit/>
          </a:bodyPr>
          <a:lstStyle/>
          <a:p>
            <a:r>
              <a:rPr lang="en-US" dirty="0"/>
              <a:t>ABALO EMMANUEL KOFI</a:t>
            </a:r>
          </a:p>
          <a:p>
            <a:r>
              <a:rPr lang="en-US" dirty="0"/>
              <a:t>ERNEST ANSAH</a:t>
            </a:r>
          </a:p>
          <a:p>
            <a:endParaRPr lang="en-US" sz="2000" dirty="0"/>
          </a:p>
          <a:p>
            <a:endParaRPr lang="en-US" dirty="0"/>
          </a:p>
          <a:p>
            <a:endParaRPr lang="en-US" dirty="0"/>
          </a:p>
        </p:txBody>
      </p:sp>
      <p:sp>
        <p:nvSpPr>
          <p:cNvPr id="5" name="Text Placeholder 4">
            <a:extLst>
              <a:ext uri="{FF2B5EF4-FFF2-40B4-BE49-F238E27FC236}">
                <a16:creationId xmlns:a16="http://schemas.microsoft.com/office/drawing/2014/main" id="{1F2745E0-88FF-829A-7DF7-7C452281E6BC}"/>
              </a:ext>
            </a:extLst>
          </p:cNvPr>
          <p:cNvSpPr>
            <a:spLocks noGrp="1"/>
          </p:cNvSpPr>
          <p:nvPr>
            <p:ph type="body" sz="quarter" idx="3"/>
          </p:nvPr>
        </p:nvSpPr>
        <p:spPr/>
        <p:txBody>
          <a:bodyPr>
            <a:normAutofit/>
          </a:bodyPr>
          <a:lstStyle/>
          <a:p>
            <a:r>
              <a:rPr lang="en-US" sz="4000" dirty="0"/>
              <a:t>INDEX NUMBER</a:t>
            </a:r>
          </a:p>
        </p:txBody>
      </p:sp>
      <p:sp>
        <p:nvSpPr>
          <p:cNvPr id="6" name="Content Placeholder 5">
            <a:extLst>
              <a:ext uri="{FF2B5EF4-FFF2-40B4-BE49-F238E27FC236}">
                <a16:creationId xmlns:a16="http://schemas.microsoft.com/office/drawing/2014/main" id="{21FE23DB-7451-4D6C-7056-5AF1B3DA148A}"/>
              </a:ext>
            </a:extLst>
          </p:cNvPr>
          <p:cNvSpPr>
            <a:spLocks noGrp="1"/>
          </p:cNvSpPr>
          <p:nvPr>
            <p:ph sz="quarter" idx="4"/>
          </p:nvPr>
        </p:nvSpPr>
        <p:spPr/>
        <p:txBody>
          <a:bodyPr>
            <a:normAutofit/>
          </a:bodyPr>
          <a:lstStyle/>
          <a:p>
            <a:r>
              <a:rPr lang="en-US" dirty="0"/>
              <a:t>4182420</a:t>
            </a:r>
          </a:p>
          <a:p>
            <a:r>
              <a:rPr lang="en-US" dirty="0"/>
              <a:t>4194820</a:t>
            </a:r>
          </a:p>
        </p:txBody>
      </p:sp>
    </p:spTree>
    <p:extLst>
      <p:ext uri="{BB962C8B-B14F-4D97-AF65-F5344CB8AC3E}">
        <p14:creationId xmlns:p14="http://schemas.microsoft.com/office/powerpoint/2010/main" val="1855847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0E82-1A2A-0BFE-24E6-ACBBA069AD51}"/>
              </a:ext>
            </a:extLst>
          </p:cNvPr>
          <p:cNvSpPr>
            <a:spLocks noGrp="1"/>
          </p:cNvSpPr>
          <p:nvPr>
            <p:ph type="title"/>
          </p:nvPr>
        </p:nvSpPr>
        <p:spPr>
          <a:xfrm>
            <a:off x="838200" y="887219"/>
            <a:ext cx="10515600" cy="742798"/>
          </a:xfrm>
        </p:spPr>
        <p:txBody>
          <a:bodyPr>
            <a:normAutofit/>
          </a:bodyPr>
          <a:lstStyle/>
          <a:p>
            <a:pPr algn="ctr"/>
            <a:r>
              <a:rPr lang="en-US" sz="3200" dirty="0">
                <a:latin typeface="+mj-lt"/>
              </a:rPr>
              <a:t>OUTLINE</a:t>
            </a:r>
          </a:p>
        </p:txBody>
      </p:sp>
      <p:sp>
        <p:nvSpPr>
          <p:cNvPr id="3" name="Content Placeholder 2">
            <a:extLst>
              <a:ext uri="{FF2B5EF4-FFF2-40B4-BE49-F238E27FC236}">
                <a16:creationId xmlns:a16="http://schemas.microsoft.com/office/drawing/2014/main" id="{2D3A9568-491D-F4DD-156B-BA3AAF2BE873}"/>
              </a:ext>
            </a:extLst>
          </p:cNvPr>
          <p:cNvSpPr>
            <a:spLocks noGrp="1"/>
          </p:cNvSpPr>
          <p:nvPr>
            <p:ph idx="1"/>
          </p:nvPr>
        </p:nvSpPr>
        <p:spPr>
          <a:xfrm>
            <a:off x="838200" y="1630017"/>
            <a:ext cx="10515600" cy="4314260"/>
          </a:xfrm>
        </p:spPr>
        <p:txBody>
          <a:bodyPr>
            <a:normAutofit/>
          </a:bodyPr>
          <a:lstStyle/>
          <a:p>
            <a:pPr marL="0" indent="0">
              <a:buNone/>
            </a:pPr>
            <a:endParaRPr lang="en-US" sz="1100" dirty="0"/>
          </a:p>
          <a:p>
            <a:r>
              <a:rPr lang="en-US" dirty="0"/>
              <a:t>INTRODUCTION</a:t>
            </a:r>
          </a:p>
          <a:p>
            <a:r>
              <a:rPr lang="en-US" dirty="0"/>
              <a:t>OBJECTIVES</a:t>
            </a:r>
          </a:p>
          <a:p>
            <a:r>
              <a:rPr lang="en-US" dirty="0"/>
              <a:t>RELATED WORKS</a:t>
            </a:r>
          </a:p>
          <a:p>
            <a:r>
              <a:rPr lang="en-US" dirty="0"/>
              <a:t>PROPOSED WORK</a:t>
            </a:r>
          </a:p>
          <a:p>
            <a:r>
              <a:rPr lang="en-US" dirty="0"/>
              <a:t>METHODOLOGY</a:t>
            </a:r>
          </a:p>
          <a:p>
            <a:r>
              <a:rPr lang="en-US" dirty="0"/>
              <a:t>CONCLUSION</a:t>
            </a:r>
          </a:p>
          <a:p>
            <a:r>
              <a:rPr lang="en-US" dirty="0"/>
              <a:t>REFERENCES</a:t>
            </a:r>
          </a:p>
        </p:txBody>
      </p:sp>
    </p:spTree>
    <p:extLst>
      <p:ext uri="{BB962C8B-B14F-4D97-AF65-F5344CB8AC3E}">
        <p14:creationId xmlns:p14="http://schemas.microsoft.com/office/powerpoint/2010/main" val="2323554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7D197-6115-8EC0-8D40-07DE7A6979AD}"/>
              </a:ext>
            </a:extLst>
          </p:cNvPr>
          <p:cNvSpPr>
            <a:spLocks noGrp="1"/>
          </p:cNvSpPr>
          <p:nvPr>
            <p:ph type="title"/>
          </p:nvPr>
        </p:nvSpPr>
        <p:spPr>
          <a:xfrm>
            <a:off x="838200" y="834888"/>
            <a:ext cx="10515600" cy="861392"/>
          </a:xfrm>
        </p:spPr>
        <p:txBody>
          <a:bodyPr>
            <a:normAutofit/>
          </a:bodyPr>
          <a:lstStyle/>
          <a:p>
            <a:pPr algn="ctr"/>
            <a:r>
              <a:rPr lang="en-US" sz="3200" dirty="0">
                <a:latin typeface="+mj-lt"/>
              </a:rPr>
              <a:t>INTRODUCTION</a:t>
            </a:r>
          </a:p>
        </p:txBody>
      </p:sp>
      <p:sp>
        <p:nvSpPr>
          <p:cNvPr id="3" name="Content Placeholder 2">
            <a:extLst>
              <a:ext uri="{FF2B5EF4-FFF2-40B4-BE49-F238E27FC236}">
                <a16:creationId xmlns:a16="http://schemas.microsoft.com/office/drawing/2014/main" id="{422D007F-F3D6-C1C7-E2ED-741E932E1023}"/>
              </a:ext>
            </a:extLst>
          </p:cNvPr>
          <p:cNvSpPr>
            <a:spLocks noGrp="1"/>
          </p:cNvSpPr>
          <p:nvPr>
            <p:ph idx="1"/>
          </p:nvPr>
        </p:nvSpPr>
        <p:spPr>
          <a:xfrm>
            <a:off x="838200" y="1696279"/>
            <a:ext cx="10515600" cy="4672067"/>
          </a:xfrm>
        </p:spPr>
        <p:txBody>
          <a:bodyPr>
            <a:normAutofit/>
          </a:bodyPr>
          <a:lstStyle/>
          <a:p>
            <a:r>
              <a:rPr lang="en-US" sz="2000" dirty="0"/>
              <a:t>The world is hardly lived without communication.</a:t>
            </a:r>
          </a:p>
          <a:p>
            <a:r>
              <a:rPr lang="en-US" sz="2000" dirty="0"/>
              <a:t>According to the World Health Organization, over 5% of the world’s population suffers from disabling hearing loss.</a:t>
            </a:r>
          </a:p>
          <a:p>
            <a:r>
              <a:rPr lang="en-US" sz="2000" dirty="0"/>
              <a:t>In Ghana, it’s 1.7% percent of the population, or 470,737 people. In some rural communities, there are children who are deaf who have little or no spoken language or sign language ability and a lack of access to inclusive educational opportunities.</a:t>
            </a:r>
          </a:p>
          <a:p>
            <a:r>
              <a:rPr lang="en-US" sz="2000" dirty="0"/>
              <a:t>Sign Language is not essentially known to a more significant portion of the human  population who uses spoken and written language for communication.</a:t>
            </a:r>
          </a:p>
          <a:p>
            <a:r>
              <a:rPr lang="en-US" sz="2000" dirty="0"/>
              <a:t>It is a necessity to develop technological tools for interpretation of sign language.</a:t>
            </a:r>
          </a:p>
          <a:p>
            <a:r>
              <a:rPr lang="en-US" sz="2000" dirty="0"/>
              <a:t>The foundation of communication in sign language is the representation of emotions through visual sign patterns (Arpita and </a:t>
            </a:r>
            <a:r>
              <a:rPr lang="en-US" sz="2000" dirty="0" err="1"/>
              <a:t>Arkshit</a:t>
            </a:r>
            <a:r>
              <a:rPr lang="en-US" sz="2000" dirty="0"/>
              <a:t>, 2021).</a:t>
            </a:r>
          </a:p>
        </p:txBody>
      </p:sp>
    </p:spTree>
    <p:extLst>
      <p:ext uri="{BB962C8B-B14F-4D97-AF65-F5344CB8AC3E}">
        <p14:creationId xmlns:p14="http://schemas.microsoft.com/office/powerpoint/2010/main" val="2203550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B873E-AF2D-F451-90EB-8C432EDE4723}"/>
              </a:ext>
            </a:extLst>
          </p:cNvPr>
          <p:cNvSpPr>
            <a:spLocks noGrp="1"/>
          </p:cNvSpPr>
          <p:nvPr>
            <p:ph type="title"/>
          </p:nvPr>
        </p:nvSpPr>
        <p:spPr>
          <a:xfrm>
            <a:off x="838200" y="781204"/>
            <a:ext cx="10515600" cy="663284"/>
          </a:xfrm>
        </p:spPr>
        <p:txBody>
          <a:bodyPr>
            <a:noAutofit/>
          </a:bodyPr>
          <a:lstStyle/>
          <a:p>
            <a:pPr algn="ctr"/>
            <a:r>
              <a:rPr lang="en-US" sz="4000" dirty="0">
                <a:latin typeface="+mj-lt"/>
              </a:rPr>
              <a:t>INTRODUCTION</a:t>
            </a:r>
          </a:p>
        </p:txBody>
      </p:sp>
      <p:sp>
        <p:nvSpPr>
          <p:cNvPr id="3" name="Content Placeholder 2">
            <a:extLst>
              <a:ext uri="{FF2B5EF4-FFF2-40B4-BE49-F238E27FC236}">
                <a16:creationId xmlns:a16="http://schemas.microsoft.com/office/drawing/2014/main" id="{BD87475B-EBA9-2D87-2C90-D360B8B59317}"/>
              </a:ext>
            </a:extLst>
          </p:cNvPr>
          <p:cNvSpPr>
            <a:spLocks noGrp="1"/>
          </p:cNvSpPr>
          <p:nvPr>
            <p:ph idx="1"/>
          </p:nvPr>
        </p:nvSpPr>
        <p:spPr>
          <a:xfrm>
            <a:off x="838200" y="1643270"/>
            <a:ext cx="10515600" cy="4632310"/>
          </a:xfrm>
        </p:spPr>
        <p:txBody>
          <a:bodyPr>
            <a:noAutofit/>
          </a:bodyPr>
          <a:lstStyle/>
          <a:p>
            <a:r>
              <a:rPr lang="en-US" sz="2000" dirty="0"/>
              <a:t>We are inclusive and will want to bridge the communication barriers between sign language users and those who do not understand it.</a:t>
            </a:r>
          </a:p>
          <a:p>
            <a:r>
              <a:rPr lang="en-US" sz="2000" dirty="0"/>
              <a:t> This not only complies with accessibility accommodation requirements but also with growing market demand for emerging solutions across sectors.</a:t>
            </a:r>
          </a:p>
          <a:p>
            <a:r>
              <a:rPr lang="en-US" sz="2000" dirty="0"/>
              <a:t>For this reason we decided to  develop a strong and accurate sign language identification app using deep learning and </a:t>
            </a:r>
            <a:r>
              <a:rPr lang="en-US" sz="2000" dirty="0" err="1"/>
              <a:t>MediaPipe</a:t>
            </a:r>
            <a:r>
              <a:rPr lang="en-US" sz="2000" dirty="0"/>
              <a:t>.</a:t>
            </a:r>
          </a:p>
          <a:p>
            <a:pPr marL="0" indent="0">
              <a:buNone/>
            </a:pPr>
            <a:endParaRPr lang="en-US" sz="2000" i="1" dirty="0"/>
          </a:p>
        </p:txBody>
      </p:sp>
    </p:spTree>
    <p:extLst>
      <p:ext uri="{BB962C8B-B14F-4D97-AF65-F5344CB8AC3E}">
        <p14:creationId xmlns:p14="http://schemas.microsoft.com/office/powerpoint/2010/main" val="1226045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748748"/>
            <a:ext cx="10515600" cy="1199321"/>
          </a:xfrm>
        </p:spPr>
        <p:txBody>
          <a:bodyPr>
            <a:normAutofit/>
          </a:bodyPr>
          <a:lstStyle/>
          <a:p>
            <a:pPr algn="ctr"/>
            <a:r>
              <a:rPr lang="en-US" sz="3200" dirty="0">
                <a:latin typeface="+mj-lt"/>
              </a:rPr>
              <a:t>OBJECTIVES OF THE PROJECT</a:t>
            </a:r>
          </a:p>
        </p:txBody>
      </p:sp>
      <p:sp>
        <p:nvSpPr>
          <p:cNvPr id="3" name="Content Placeholder 2">
            <a:extLst>
              <a:ext uri="{FF2B5EF4-FFF2-40B4-BE49-F238E27FC236}">
                <a16:creationId xmlns:a16="http://schemas.microsoft.com/office/drawing/2014/main" id="{2042BB35-5444-B42D-552C-555FC5328D83}"/>
              </a:ext>
            </a:extLst>
          </p:cNvPr>
          <p:cNvSpPr>
            <a:spLocks noGrp="1"/>
          </p:cNvSpPr>
          <p:nvPr>
            <p:ph idx="1"/>
          </p:nvPr>
        </p:nvSpPr>
        <p:spPr>
          <a:xfrm>
            <a:off x="838200" y="2054087"/>
            <a:ext cx="10515600" cy="4055165"/>
          </a:xfrm>
        </p:spPr>
        <p:txBody>
          <a:bodyPr>
            <a:normAutofit/>
          </a:bodyPr>
          <a:lstStyle/>
          <a:p>
            <a:r>
              <a:rPr lang="en-US" sz="2000" dirty="0"/>
              <a:t>Data Collection and Preparation</a:t>
            </a:r>
          </a:p>
          <a:p>
            <a:r>
              <a:rPr lang="en-US" sz="2000" dirty="0"/>
              <a:t>Choosing and implementing a model architecture</a:t>
            </a:r>
          </a:p>
          <a:p>
            <a:r>
              <a:rPr lang="en-US" sz="2000" dirty="0"/>
              <a:t>System Building</a:t>
            </a:r>
          </a:p>
          <a:p>
            <a:r>
              <a:rPr lang="en-US" sz="2000" dirty="0"/>
              <a:t>Implementation and Design of the User Interface</a:t>
            </a:r>
          </a:p>
          <a:p>
            <a:r>
              <a:rPr lang="en-US" sz="2000" dirty="0"/>
              <a:t>Optimization and Fine-Tuning</a:t>
            </a:r>
          </a:p>
          <a:p>
            <a:r>
              <a:rPr lang="en-US" sz="2000" dirty="0"/>
              <a:t> Documentation</a:t>
            </a:r>
          </a:p>
          <a:p>
            <a:endParaRPr lang="en-US" sz="2000" dirty="0"/>
          </a:p>
        </p:txBody>
      </p:sp>
    </p:spTree>
    <p:extLst>
      <p:ext uri="{BB962C8B-B14F-4D97-AF65-F5344CB8AC3E}">
        <p14:creationId xmlns:p14="http://schemas.microsoft.com/office/powerpoint/2010/main" val="4133502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608924"/>
            <a:ext cx="10515600" cy="1325563"/>
          </a:xfrm>
        </p:spPr>
        <p:txBody>
          <a:bodyPr>
            <a:normAutofit/>
          </a:bodyPr>
          <a:lstStyle/>
          <a:p>
            <a:pPr algn="ctr"/>
            <a:r>
              <a:rPr lang="en-US" dirty="0"/>
              <a:t>RELATED WORKS</a:t>
            </a:r>
          </a:p>
        </p:txBody>
      </p:sp>
      <p:sp>
        <p:nvSpPr>
          <p:cNvPr id="3" name="Content Placeholder 2">
            <a:extLst>
              <a:ext uri="{FF2B5EF4-FFF2-40B4-BE49-F238E27FC236}">
                <a16:creationId xmlns:a16="http://schemas.microsoft.com/office/drawing/2014/main" id="{2042BB35-5444-B42D-552C-555FC5328D83}"/>
              </a:ext>
            </a:extLst>
          </p:cNvPr>
          <p:cNvSpPr>
            <a:spLocks noGrp="1"/>
          </p:cNvSpPr>
          <p:nvPr>
            <p:ph idx="1"/>
          </p:nvPr>
        </p:nvSpPr>
        <p:spPr>
          <a:xfrm>
            <a:off x="838200" y="1971081"/>
            <a:ext cx="10515600" cy="4277995"/>
          </a:xfrm>
        </p:spPr>
        <p:txBody>
          <a:bodyPr>
            <a:normAutofit fontScale="85000" lnSpcReduction="20000"/>
          </a:bodyPr>
          <a:lstStyle/>
          <a:p>
            <a:r>
              <a:rPr lang="en-US" dirty="0"/>
              <a:t>In 1991, Murakami and Taguchi presented a study that used neural networks for the first time to recognize sign language.</a:t>
            </a:r>
          </a:p>
          <a:p>
            <a:r>
              <a:rPr lang="en-US" dirty="0"/>
              <a:t>As the science of computer vision advanced, several researchers devised new strategies to support the community of people with physical disabilities. Wang and Popovic in 2009 created a real-time hand tracking program using </a:t>
            </a:r>
            <a:r>
              <a:rPr lang="en-US" dirty="0" err="1"/>
              <a:t>coloured</a:t>
            </a:r>
            <a:r>
              <a:rPr lang="en-US" dirty="0"/>
              <a:t> gloves.</a:t>
            </a:r>
          </a:p>
          <a:p>
            <a:r>
              <a:rPr lang="en-US" dirty="0"/>
              <a:t> By using the feature extraction technique, specific features about the pixel data from images may be extracted and fed to CNN, facilitating quicker training and improving prediction accuracy. W. Liu et al. in 2015 tracked hands in both 2D and 3D space. </a:t>
            </a:r>
          </a:p>
          <a:p>
            <a:r>
              <a:rPr lang="en-US" dirty="0"/>
              <a:t> To train a machine learning model, R. Sharma et al (2020). employed 80000 distinct numeric signs, each with more than 500 photos. A training library of previously processed photos is used in their system technique to train both a gesture recognition and a hand detection system.</a:t>
            </a:r>
          </a:p>
        </p:txBody>
      </p:sp>
    </p:spTree>
    <p:extLst>
      <p:ext uri="{BB962C8B-B14F-4D97-AF65-F5344CB8AC3E}">
        <p14:creationId xmlns:p14="http://schemas.microsoft.com/office/powerpoint/2010/main" val="1379092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608924"/>
            <a:ext cx="10515600" cy="1325563"/>
          </a:xfrm>
        </p:spPr>
        <p:txBody>
          <a:bodyPr>
            <a:normAutofit/>
          </a:bodyPr>
          <a:lstStyle/>
          <a:p>
            <a:pPr algn="ctr"/>
            <a:r>
              <a:rPr lang="en-US" dirty="0"/>
              <a:t>PROPOSED WORK</a:t>
            </a:r>
          </a:p>
        </p:txBody>
      </p:sp>
      <p:sp>
        <p:nvSpPr>
          <p:cNvPr id="3" name="Content Placeholder 2">
            <a:extLst>
              <a:ext uri="{FF2B5EF4-FFF2-40B4-BE49-F238E27FC236}">
                <a16:creationId xmlns:a16="http://schemas.microsoft.com/office/drawing/2014/main" id="{2042BB35-5444-B42D-552C-555FC5328D83}"/>
              </a:ext>
            </a:extLst>
          </p:cNvPr>
          <p:cNvSpPr>
            <a:spLocks noGrp="1"/>
          </p:cNvSpPr>
          <p:nvPr>
            <p:ph idx="1"/>
          </p:nvPr>
        </p:nvSpPr>
        <p:spPr>
          <a:xfrm>
            <a:off x="838200" y="1971081"/>
            <a:ext cx="10515600" cy="4277995"/>
          </a:xfrm>
        </p:spPr>
        <p:txBody>
          <a:bodyPr>
            <a:normAutofit/>
          </a:bodyPr>
          <a:lstStyle/>
          <a:p>
            <a:r>
              <a:rPr lang="en-US" sz="2000" dirty="0"/>
              <a:t>This project suggests a deep learning-based solution for detecting and interpreting sign language. </a:t>
            </a:r>
          </a:p>
          <a:p>
            <a:r>
              <a:rPr lang="en-US" sz="2000" dirty="0"/>
              <a:t>The goal is to facilitate communication between deaf or hard-of-hearing individuals and non-signers by providing real-time sign recognition and interpretation.</a:t>
            </a:r>
          </a:p>
        </p:txBody>
      </p:sp>
    </p:spTree>
    <p:extLst>
      <p:ext uri="{BB962C8B-B14F-4D97-AF65-F5344CB8AC3E}">
        <p14:creationId xmlns:p14="http://schemas.microsoft.com/office/powerpoint/2010/main" val="3132883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608925"/>
            <a:ext cx="10515600" cy="1170714"/>
          </a:xfrm>
        </p:spPr>
        <p:txBody>
          <a:bodyPr>
            <a:normAutofit/>
          </a:bodyPr>
          <a:lstStyle/>
          <a:p>
            <a:pPr algn="ctr"/>
            <a:r>
              <a:rPr lang="en-US" dirty="0"/>
              <a:t>METHODOLOGY</a:t>
            </a:r>
          </a:p>
        </p:txBody>
      </p:sp>
      <p:pic>
        <p:nvPicPr>
          <p:cNvPr id="5" name="Content Placeholder 4">
            <a:extLst>
              <a:ext uri="{FF2B5EF4-FFF2-40B4-BE49-F238E27FC236}">
                <a16:creationId xmlns:a16="http://schemas.microsoft.com/office/drawing/2014/main" id="{7127D702-7915-A8BC-1048-8032C62034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6181" y="1543665"/>
            <a:ext cx="9419303" cy="4704735"/>
          </a:xfrm>
        </p:spPr>
      </p:pic>
    </p:spTree>
    <p:extLst>
      <p:ext uri="{BB962C8B-B14F-4D97-AF65-F5344CB8AC3E}">
        <p14:creationId xmlns:p14="http://schemas.microsoft.com/office/powerpoint/2010/main" val="3457391787"/>
      </p:ext>
    </p:extLst>
  </p:cSld>
  <p:clrMapOvr>
    <a:masterClrMapping/>
  </p:clrMapOvr>
</p:sld>
</file>

<file path=ppt/theme/theme1.xml><?xml version="1.0" encoding="utf-8"?>
<a:theme xmlns:a="http://schemas.openxmlformats.org/drawingml/2006/main" name="Office Theme">
  <a:themeElements>
    <a:clrScheme name="Custom 2">
      <a:dk1>
        <a:srgbClr val="382010"/>
      </a:dk1>
      <a:lt1>
        <a:sysClr val="window" lastClr="FFFFFF"/>
      </a:lt1>
      <a:dk2>
        <a:srgbClr val="44546A"/>
      </a:dk2>
      <a:lt2>
        <a:srgbClr val="E7E6E6"/>
      </a:lt2>
      <a:accent1>
        <a:srgbClr val="4472C4"/>
      </a:accent1>
      <a:accent2>
        <a:srgbClr val="E28025"/>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WC light.potx" id="{3AAB5C5D-F81D-415E-B016-C95F4778E009}" vid="{707FFEF3-20E4-4742-9351-C9F6B3F1404E}"/>
    </a:ext>
  </a:extLst>
</a:theme>
</file>

<file path=docProps/app.xml><?xml version="1.0" encoding="utf-8"?>
<Properties xmlns="http://schemas.openxmlformats.org/officeDocument/2006/extended-properties" xmlns:vt="http://schemas.openxmlformats.org/officeDocument/2006/docPropsVTypes">
  <Template>KWC light</Template>
  <TotalTime>1764</TotalTime>
  <Words>773</Words>
  <Application>Microsoft Office PowerPoint</Application>
  <PresentationFormat>Widescreen</PresentationFormat>
  <Paragraphs>59</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Wingdings</vt:lpstr>
      <vt:lpstr>Office Theme</vt:lpstr>
      <vt:lpstr>GROUP I</vt:lpstr>
      <vt:lpstr>GROUP MEMBERS</vt:lpstr>
      <vt:lpstr>OUTLINE</vt:lpstr>
      <vt:lpstr>INTRODUCTION</vt:lpstr>
      <vt:lpstr>INTRODUCTION</vt:lpstr>
      <vt:lpstr>OBJECTIVES OF THE PROJECT</vt:lpstr>
      <vt:lpstr>RELATED WORKS</vt:lpstr>
      <vt:lpstr>PROPOSED WORK</vt:lpstr>
      <vt:lpstr>METHODOLOGY</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Hope</dc:creator>
  <cp:lastModifiedBy>Emma Kofi</cp:lastModifiedBy>
  <cp:revision>46</cp:revision>
  <dcterms:created xsi:type="dcterms:W3CDTF">2023-07-24T13:47:17Z</dcterms:created>
  <dcterms:modified xsi:type="dcterms:W3CDTF">2024-07-16T02:04:02Z</dcterms:modified>
</cp:coreProperties>
</file>